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CF67-6AEA-4B78-A321-6D9D300E931E}" type="datetimeFigureOut">
              <a:rPr lang="en-IN" smtClean="0"/>
              <a:pPr/>
              <a:t>01-09-2013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C447C16-426F-496D-86B9-352AE3C40B2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CF67-6AEA-4B78-A321-6D9D300E931E}" type="datetimeFigureOut">
              <a:rPr lang="en-IN" smtClean="0"/>
              <a:pPr/>
              <a:t>01-09-2013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7C16-426F-496D-86B9-352AE3C40B2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3C447C16-426F-496D-86B9-352AE3C40B2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CF67-6AEA-4B78-A321-6D9D300E931E}" type="datetimeFigureOut">
              <a:rPr lang="en-IN" smtClean="0"/>
              <a:pPr/>
              <a:t>01-09-2013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CF67-6AEA-4B78-A321-6D9D300E931E}" type="datetimeFigureOut">
              <a:rPr lang="en-IN" smtClean="0"/>
              <a:pPr/>
              <a:t>01-09-2013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3C447C16-426F-496D-86B9-352AE3C40B2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CF67-6AEA-4B78-A321-6D9D300E931E}" type="datetimeFigureOut">
              <a:rPr lang="en-IN" smtClean="0"/>
              <a:pPr/>
              <a:t>01-09-2013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C447C16-426F-496D-86B9-352AE3C40B2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1BDCF67-6AEA-4B78-A321-6D9D300E931E}" type="datetimeFigureOut">
              <a:rPr lang="en-IN" smtClean="0"/>
              <a:pPr/>
              <a:t>01-09-2013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7C16-426F-496D-86B9-352AE3C40B2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CF67-6AEA-4B78-A321-6D9D300E931E}" type="datetimeFigureOut">
              <a:rPr lang="en-IN" smtClean="0"/>
              <a:pPr/>
              <a:t>01-09-2013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IN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C447C16-426F-496D-86B9-352AE3C40B2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CF67-6AEA-4B78-A321-6D9D300E931E}" type="datetimeFigureOut">
              <a:rPr lang="en-IN" smtClean="0"/>
              <a:pPr/>
              <a:t>01-09-2013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3C447C16-426F-496D-86B9-352AE3C40B2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CF67-6AEA-4B78-A321-6D9D300E931E}" type="datetimeFigureOut">
              <a:rPr lang="en-IN" smtClean="0"/>
              <a:pPr/>
              <a:t>01-09-2013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447C16-426F-496D-86B9-352AE3C40B2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C447C16-426F-496D-86B9-352AE3C40B2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CF67-6AEA-4B78-A321-6D9D300E931E}" type="datetimeFigureOut">
              <a:rPr lang="en-IN" smtClean="0"/>
              <a:pPr/>
              <a:t>01-09-2013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3C447C16-426F-496D-86B9-352AE3C40B2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1BDCF67-6AEA-4B78-A321-6D9D300E931E}" type="datetimeFigureOut">
              <a:rPr lang="en-IN" smtClean="0"/>
              <a:pPr/>
              <a:t>01-09-2013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1BDCF67-6AEA-4B78-A321-6D9D300E931E}" type="datetimeFigureOut">
              <a:rPr lang="en-IN" smtClean="0"/>
              <a:pPr/>
              <a:t>01-09-2013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C447C16-426F-496D-86B9-352AE3C40B2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5736" y="4005064"/>
            <a:ext cx="6400800" cy="2016224"/>
          </a:xfrm>
        </p:spPr>
        <p:txBody>
          <a:bodyPr>
            <a:normAutofit/>
          </a:bodyPr>
          <a:lstStyle/>
          <a:p>
            <a:pPr algn="r"/>
            <a:r>
              <a:rPr lang="en-US" sz="4000" dirty="0" smtClean="0"/>
              <a:t> a project by</a:t>
            </a:r>
            <a:endParaRPr lang="en-IN" sz="4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1143008"/>
          </a:xfrm>
        </p:spPr>
        <p:txBody>
          <a:bodyPr>
            <a:normAutofit fontScale="90000"/>
          </a:bodyPr>
          <a:lstStyle/>
          <a:p>
            <a:r>
              <a:rPr lang="en-IN" sz="2800" b="1" u="sng" dirty="0" smtClean="0"/>
              <a:t/>
            </a:r>
            <a:br>
              <a:rPr lang="en-IN" sz="2800" b="1" u="sng" dirty="0" smtClean="0"/>
            </a:br>
            <a:r>
              <a:rPr lang="en-IN" sz="3600" b="1" u="sng" dirty="0" smtClean="0"/>
              <a:t/>
            </a:r>
            <a:br>
              <a:rPr lang="en-IN" sz="3600" b="1" u="sng" dirty="0" smtClean="0"/>
            </a:br>
            <a:r>
              <a:rPr lang="en-IN" sz="3600" b="1" u="sng" dirty="0" smtClean="0">
                <a:latin typeface="Cooper Black" pitchFamily="18" charset="0"/>
              </a:rPr>
              <a:t>HOSPITAL  </a:t>
            </a:r>
            <a:r>
              <a:rPr lang="en-IN" sz="3600" b="1" u="sng" dirty="0" smtClean="0">
                <a:latin typeface="Algerian" pitchFamily="82" charset="0"/>
              </a:rPr>
              <a:t>1</a:t>
            </a:r>
            <a:r>
              <a:rPr lang="en-IN" sz="3600" b="1" u="sng" baseline="30000" dirty="0" smtClean="0">
                <a:latin typeface="Algerian" pitchFamily="82" charset="0"/>
              </a:rPr>
              <a:t>st</a:t>
            </a:r>
            <a:r>
              <a:rPr lang="en-IN" sz="3600" b="1" u="sng" dirty="0" smtClean="0"/>
              <a:t/>
            </a:r>
            <a:br>
              <a:rPr lang="en-IN" sz="3600" b="1" u="sng" dirty="0" smtClean="0"/>
            </a:br>
            <a:r>
              <a:rPr lang="en-IN" sz="3600" b="1" dirty="0" smtClean="0"/>
              <a:t>(</a:t>
            </a:r>
            <a:r>
              <a:rPr lang="en-IN" sz="3100" b="1" dirty="0" smtClean="0"/>
              <a:t>A </a:t>
            </a:r>
            <a:r>
              <a:rPr lang="en-US" sz="3100" b="1" dirty="0" smtClean="0"/>
              <a:t>Hospital Management System)</a:t>
            </a:r>
            <a:endParaRPr lang="en-IN" sz="3100" b="1" dirty="0"/>
          </a:p>
        </p:txBody>
      </p:sp>
      <p:pic>
        <p:nvPicPr>
          <p:cNvPr id="4" name="Picture 3" descr="aspira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4725144"/>
            <a:ext cx="4515952" cy="128871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8"/>
          <p:cNvSpPr txBox="1">
            <a:spLocks/>
          </p:cNvSpPr>
          <p:nvPr/>
        </p:nvSpPr>
        <p:spPr>
          <a:xfrm>
            <a:off x="285720" y="1428736"/>
            <a:ext cx="15841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/>
              <a:t>INPUT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itle 48"/>
          <p:cNvSpPr txBox="1">
            <a:spLocks/>
          </p:cNvSpPr>
          <p:nvPr/>
        </p:nvSpPr>
        <p:spPr>
          <a:xfrm>
            <a:off x="285720" y="3354142"/>
            <a:ext cx="15841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/>
              <a:t>OUTPUT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48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HUMAN RESOURCE MANAGEMENT</a:t>
            </a:r>
            <a:endParaRPr lang="en-IN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2071678"/>
            <a:ext cx="85725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EMPLOYEE REGISTRATION.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ATTENDANCE ENTRY.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SALARY SLIP DESIGNING.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VACANCY  ENTRY.</a:t>
            </a:r>
          </a:p>
          <a:p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4116837"/>
            <a:ext cx="85725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 DEPT/GRADE WISE EMPLOYEE DETAILS REPORT.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DAILY ATTENDANCE  REPORT.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SALARY SLIP GENERATION.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VACANCY DETAILS.</a:t>
            </a:r>
          </a:p>
          <a:p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8"/>
          <p:cNvSpPr txBox="1">
            <a:spLocks/>
          </p:cNvSpPr>
          <p:nvPr/>
        </p:nvSpPr>
        <p:spPr>
          <a:xfrm>
            <a:off x="301752" y="228600"/>
            <a:ext cx="8534400" cy="4857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COSTING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7158" y="857232"/>
            <a:ext cx="571504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OUTDOOR PATIENT MANAGEMENT SYSTEM </a:t>
            </a:r>
          </a:p>
          <a:p>
            <a:pPr algn="ctr"/>
            <a:r>
              <a:rPr lang="en-US" dirty="0" smtClean="0"/>
              <a:t>(</a:t>
            </a:r>
            <a:r>
              <a:rPr lang="en-US" sz="1400" b="1" dirty="0" smtClean="0"/>
              <a:t>INCLUDING MINOR OT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158" y="1500174"/>
            <a:ext cx="571504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INDOOR PATIENT MANAGEMENT SYSTEM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7158" y="2143116"/>
            <a:ext cx="571504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LABORATORY </a:t>
            </a:r>
          </a:p>
          <a:p>
            <a:pPr algn="ctr"/>
            <a:r>
              <a:rPr lang="en-US" dirty="0" smtClean="0"/>
              <a:t>(</a:t>
            </a:r>
            <a:r>
              <a:rPr lang="en-US" sz="1400" b="1" dirty="0" smtClean="0"/>
              <a:t>ONLY FOR MONEY RECIEPT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7158" y="2786058"/>
            <a:ext cx="571504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LABORATORY </a:t>
            </a:r>
          </a:p>
          <a:p>
            <a:pPr algn="ctr"/>
            <a:r>
              <a:rPr lang="en-US" b="1" dirty="0" smtClean="0"/>
              <a:t>(</a:t>
            </a:r>
            <a:r>
              <a:rPr lang="en-US" sz="1400" b="1" dirty="0" smtClean="0"/>
              <a:t>ONLY FOR REPORT PRINTING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7158" y="3429000"/>
            <a:ext cx="571504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PHARMACY MANAGEMENT SYSTEM</a:t>
            </a:r>
          </a:p>
        </p:txBody>
      </p:sp>
      <p:sp>
        <p:nvSpPr>
          <p:cNvPr id="8" name="Rectangle 7"/>
          <p:cNvSpPr/>
          <p:nvPr/>
        </p:nvSpPr>
        <p:spPr>
          <a:xfrm>
            <a:off x="357158" y="4000504"/>
            <a:ext cx="571504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STORE MANAGEMENT SYSTEM</a:t>
            </a:r>
          </a:p>
        </p:txBody>
      </p:sp>
      <p:sp>
        <p:nvSpPr>
          <p:cNvPr id="9" name="Rectangle 8"/>
          <p:cNvSpPr/>
          <p:nvPr/>
        </p:nvSpPr>
        <p:spPr>
          <a:xfrm>
            <a:off x="357158" y="4500570"/>
            <a:ext cx="571504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HUMAN RESOURCE MANAGEMENT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7158" y="5000636"/>
            <a:ext cx="571504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ONE MONTH  ON THE SPOT TRAINING(</a:t>
            </a:r>
            <a:r>
              <a:rPr lang="en-US" sz="1400" b="1" dirty="0" smtClean="0"/>
              <a:t>OPTIONAL</a:t>
            </a:r>
            <a:r>
              <a:rPr lang="en-US" dirty="0" smtClean="0"/>
              <a:t>)</a:t>
            </a:r>
          </a:p>
        </p:txBody>
      </p:sp>
      <p:sp>
        <p:nvSpPr>
          <p:cNvPr id="11" name="Oval 10"/>
          <p:cNvSpPr/>
          <p:nvPr/>
        </p:nvSpPr>
        <p:spPr>
          <a:xfrm>
            <a:off x="428596" y="5500702"/>
            <a:ext cx="564360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TOTAL</a:t>
            </a:r>
            <a:endParaRPr lang="en-US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6929454" y="857232"/>
            <a:ext cx="178595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15,000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929454" y="1500174"/>
            <a:ext cx="178595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25,000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6929454" y="2143116"/>
            <a:ext cx="178595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10,000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6929454" y="2786058"/>
            <a:ext cx="178595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15,000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6929454" y="3429000"/>
            <a:ext cx="178595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15,000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6929454" y="5000636"/>
            <a:ext cx="178595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10,000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6929454" y="4500570"/>
            <a:ext cx="178595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15,000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6929454" y="4000504"/>
            <a:ext cx="178595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15,000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6929454" y="5500702"/>
            <a:ext cx="178595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1,20,000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85720" y="5929330"/>
            <a:ext cx="8501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b="1" dirty="0" smtClean="0"/>
              <a:t> *FROM  2</a:t>
            </a:r>
            <a:r>
              <a:rPr lang="en-US" sz="1400" b="1" baseline="30000" dirty="0" smtClean="0"/>
              <a:t>nd</a:t>
            </a:r>
            <a:r>
              <a:rPr lang="en-US" sz="1400" b="1" dirty="0" smtClean="0"/>
              <a:t> YEAR ONWARDS YEARLY MAINTAINANCE CHARGE   25%</a:t>
            </a:r>
          </a:p>
          <a:p>
            <a:pPr>
              <a:buFont typeface="Arial" pitchFamily="34" charset="0"/>
              <a:buChar char="•"/>
            </a:pPr>
            <a:r>
              <a:rPr lang="en-US" sz="1400" b="1" dirty="0" smtClean="0"/>
              <a:t> ANY MODIFICATION AFTER  ONE  MONTH WILL BE CHARGED.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8"/>
          <p:cNvSpPr txBox="1"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CONCLUSION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1857364"/>
            <a:ext cx="87154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Apart from the existing features, we also like to enrich our system by  including all your valuable views, ideas and advice.</a:t>
            </a:r>
            <a:endParaRPr lang="en-US" sz="3200" b="1" i="1" dirty="0"/>
          </a:p>
        </p:txBody>
      </p:sp>
      <p:pic>
        <p:nvPicPr>
          <p:cNvPr id="6" name="Picture 5" descr="aspira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4572008"/>
            <a:ext cx="3071834" cy="92869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86314" y="5500702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ANKUR BIKASH SHARMA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786314" y="5786454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CONTACT:9707318629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938714" y="4286256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THANK YOU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1628800"/>
            <a:ext cx="194421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PATIENT MANAGEMENT SYSTEM</a:t>
            </a:r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2483768" y="1628800"/>
            <a:ext cx="194421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LAB</a:t>
            </a:r>
          </a:p>
          <a:p>
            <a:pPr algn="ctr"/>
            <a:r>
              <a:rPr lang="en-US" dirty="0" smtClean="0"/>
              <a:t>MANAGEMENT SYSTEM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4572000" y="1628800"/>
            <a:ext cx="194421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STORE MANAGEMENT SYSTEM</a:t>
            </a:r>
            <a:endParaRPr lang="en-IN" dirty="0"/>
          </a:p>
        </p:txBody>
      </p:sp>
      <p:sp>
        <p:nvSpPr>
          <p:cNvPr id="13" name="Rectangle 12"/>
          <p:cNvSpPr/>
          <p:nvPr/>
        </p:nvSpPr>
        <p:spPr>
          <a:xfrm>
            <a:off x="6660232" y="1628800"/>
            <a:ext cx="194421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HUMAN RESOURCE MANAGEMENT </a:t>
            </a:r>
            <a:endParaRPr lang="en-IN" dirty="0"/>
          </a:p>
        </p:txBody>
      </p:sp>
      <p:sp>
        <p:nvSpPr>
          <p:cNvPr id="14" name="Down Arrow 13"/>
          <p:cNvSpPr/>
          <p:nvPr/>
        </p:nvSpPr>
        <p:spPr>
          <a:xfrm>
            <a:off x="5436096" y="1340768"/>
            <a:ext cx="216024" cy="21602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323528" y="2636912"/>
            <a:ext cx="0" cy="15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23528" y="3284984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23528" y="4221088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971600" y="3212976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INDOOR</a:t>
            </a:r>
            <a:endParaRPr lang="en-IN" sz="1100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971600" y="4005064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OUTDOOR</a:t>
            </a:r>
            <a:endParaRPr lang="en-IN" sz="1100" b="1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2483768" y="2924944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483768" y="3501008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3131840" y="2852936"/>
            <a:ext cx="129614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PATHOLOGY</a:t>
            </a:r>
            <a:endParaRPr lang="en-IN" sz="11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3131840" y="3284984"/>
            <a:ext cx="129614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RADIOLOGY</a:t>
            </a:r>
            <a:endParaRPr lang="en-IN" sz="1100" b="1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2483768" y="2636912"/>
            <a:ext cx="0" cy="2232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83768" y="3933056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3131840" y="3717032"/>
            <a:ext cx="129614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CARDIOLOGY</a:t>
            </a:r>
            <a:endParaRPr lang="en-IN" sz="1100" b="1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4572000" y="2636912"/>
            <a:ext cx="0" cy="15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572000" y="3284984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72000" y="4221088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5076056" y="2852936"/>
            <a:ext cx="144016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PHARMACY</a:t>
            </a:r>
          </a:p>
          <a:p>
            <a:pPr algn="ctr"/>
            <a:r>
              <a:rPr lang="en-US" sz="1100" b="1" dirty="0" smtClean="0"/>
              <a:t>MANAGEMENT SYSTEM</a:t>
            </a:r>
            <a:endParaRPr lang="en-IN" sz="1100" b="1" dirty="0"/>
          </a:p>
        </p:txBody>
      </p:sp>
      <p:sp>
        <p:nvSpPr>
          <p:cNvPr id="43" name="Rounded Rectangle 42"/>
          <p:cNvSpPr/>
          <p:nvPr/>
        </p:nvSpPr>
        <p:spPr>
          <a:xfrm>
            <a:off x="5076056" y="3861048"/>
            <a:ext cx="144016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LAB</a:t>
            </a:r>
          </a:p>
          <a:p>
            <a:pPr algn="ctr"/>
            <a:r>
              <a:rPr lang="en-US" sz="1100" b="1" dirty="0" smtClean="0"/>
              <a:t>ACCESSORY MANAGEMENT  SYSTEM</a:t>
            </a:r>
            <a:endParaRPr lang="en-IN" sz="1100" b="1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6660232" y="2636912"/>
            <a:ext cx="0" cy="15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660232" y="3284984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0232" y="4221088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7164288" y="2852936"/>
            <a:ext cx="144016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EMP ATTD,SALARY</a:t>
            </a:r>
          </a:p>
          <a:p>
            <a:pPr algn="ctr"/>
            <a:r>
              <a:rPr lang="en-US" sz="1100" b="1" dirty="0" smtClean="0"/>
              <a:t>MANAGEMENT SYSTEM</a:t>
            </a:r>
            <a:endParaRPr lang="en-IN" sz="1100" b="1" dirty="0"/>
          </a:p>
        </p:txBody>
      </p:sp>
      <p:sp>
        <p:nvSpPr>
          <p:cNvPr id="48" name="Rounded Rectangle 47"/>
          <p:cNvSpPr/>
          <p:nvPr/>
        </p:nvSpPr>
        <p:spPr>
          <a:xfrm>
            <a:off x="7164288" y="3933056"/>
            <a:ext cx="144016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DOCTOR COMMISSION MANAGEMENT</a:t>
            </a:r>
            <a:endParaRPr lang="en-IN" sz="1100" b="1" dirty="0"/>
          </a:p>
        </p:txBody>
      </p:sp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HOSPITAL MANAGEMENT SYSTEM</a:t>
            </a:r>
            <a:endParaRPr lang="en-IN" sz="2400" b="1" dirty="0"/>
          </a:p>
        </p:txBody>
      </p:sp>
      <p:sp>
        <p:nvSpPr>
          <p:cNvPr id="51" name="Down Arrow 50"/>
          <p:cNvSpPr/>
          <p:nvPr/>
        </p:nvSpPr>
        <p:spPr>
          <a:xfrm>
            <a:off x="1187624" y="1340768"/>
            <a:ext cx="216024" cy="21602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2" name="Down Arrow 51"/>
          <p:cNvSpPr/>
          <p:nvPr/>
        </p:nvSpPr>
        <p:spPr>
          <a:xfrm>
            <a:off x="3347864" y="1340768"/>
            <a:ext cx="216024" cy="21602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54" name="Straight Connector 53"/>
          <p:cNvCxnSpPr/>
          <p:nvPr/>
        </p:nvCxnSpPr>
        <p:spPr>
          <a:xfrm>
            <a:off x="2483768" y="4437112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3131840" y="4149080"/>
            <a:ext cx="129614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REFERRED DOCTOR COMMISSION</a:t>
            </a:r>
            <a:endParaRPr lang="en-IN" sz="1100" b="1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2483768" y="5085184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ounded Rectangle 56"/>
          <p:cNvSpPr/>
          <p:nvPr/>
        </p:nvSpPr>
        <p:spPr>
          <a:xfrm>
            <a:off x="3131840" y="4797152"/>
            <a:ext cx="129614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COLLECTION CENTER COMMISSION</a:t>
            </a:r>
            <a:endParaRPr lang="en-IN" sz="1100" b="1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2483768" y="479715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ounded Rectangle 64"/>
          <p:cNvSpPr/>
          <p:nvPr/>
        </p:nvSpPr>
        <p:spPr>
          <a:xfrm>
            <a:off x="971600" y="4509120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MINOR OT</a:t>
            </a:r>
            <a:endParaRPr lang="en-IN" sz="1100" b="1" dirty="0"/>
          </a:p>
        </p:txBody>
      </p:sp>
      <p:sp>
        <p:nvSpPr>
          <p:cNvPr id="66" name="Rounded Rectangle 65"/>
          <p:cNvSpPr/>
          <p:nvPr/>
        </p:nvSpPr>
        <p:spPr>
          <a:xfrm>
            <a:off x="971600" y="5085184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OPD</a:t>
            </a:r>
            <a:endParaRPr lang="en-IN" sz="1100" b="1" dirty="0"/>
          </a:p>
        </p:txBody>
      </p:sp>
      <p:cxnSp>
        <p:nvCxnSpPr>
          <p:cNvPr id="82" name="Straight Connector 81"/>
          <p:cNvCxnSpPr/>
          <p:nvPr/>
        </p:nvCxnSpPr>
        <p:spPr>
          <a:xfrm>
            <a:off x="467544" y="4221088"/>
            <a:ext cx="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467544" y="465313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467544" y="522920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Down Arrow 90"/>
          <p:cNvSpPr/>
          <p:nvPr/>
        </p:nvSpPr>
        <p:spPr>
          <a:xfrm>
            <a:off x="7524328" y="1340768"/>
            <a:ext cx="216024" cy="21602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07504" y="1412776"/>
            <a:ext cx="223224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u="sng" dirty="0" smtClean="0"/>
              <a:t>RECEPTION</a:t>
            </a:r>
            <a:endParaRPr lang="en-IN" sz="1600" b="1" u="sng" dirty="0"/>
          </a:p>
        </p:txBody>
      </p:sp>
      <p:sp>
        <p:nvSpPr>
          <p:cNvPr id="5" name="Flowchart: Connector 4"/>
          <p:cNvSpPr/>
          <p:nvPr/>
        </p:nvSpPr>
        <p:spPr>
          <a:xfrm>
            <a:off x="3851920" y="2996952"/>
            <a:ext cx="2016224" cy="100811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 DOOR PATIENT</a:t>
            </a:r>
            <a:endParaRPr lang="en-IN" b="1" dirty="0"/>
          </a:p>
        </p:txBody>
      </p:sp>
      <p:sp>
        <p:nvSpPr>
          <p:cNvPr id="6" name="Flowchart: Connector 5"/>
          <p:cNvSpPr/>
          <p:nvPr/>
        </p:nvSpPr>
        <p:spPr>
          <a:xfrm>
            <a:off x="3635896" y="1556792"/>
            <a:ext cx="2232248" cy="12961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OUT DOOR PATIENT</a:t>
            </a:r>
            <a:endParaRPr lang="en-IN" b="1" dirty="0"/>
          </a:p>
        </p:txBody>
      </p:sp>
      <p:sp>
        <p:nvSpPr>
          <p:cNvPr id="7" name="Flowchart: Connector 6"/>
          <p:cNvSpPr/>
          <p:nvPr/>
        </p:nvSpPr>
        <p:spPr>
          <a:xfrm>
            <a:off x="6948264" y="3717032"/>
            <a:ext cx="1981454" cy="93610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LAB</a:t>
            </a:r>
            <a:r>
              <a:rPr lang="en-US" sz="1100" b="1" dirty="0" smtClean="0"/>
              <a:t> </a:t>
            </a:r>
            <a:endParaRPr lang="en-IN" sz="1100" b="1" dirty="0"/>
          </a:p>
        </p:txBody>
      </p:sp>
      <p:sp>
        <p:nvSpPr>
          <p:cNvPr id="8" name="Flowchart: Connector 7"/>
          <p:cNvSpPr/>
          <p:nvPr/>
        </p:nvSpPr>
        <p:spPr>
          <a:xfrm>
            <a:off x="467544" y="5589240"/>
            <a:ext cx="2016224" cy="72008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 OUTSIDERS</a:t>
            </a:r>
            <a:endParaRPr lang="en-IN" sz="1400" b="1" dirty="0"/>
          </a:p>
        </p:txBody>
      </p:sp>
      <p:pic>
        <p:nvPicPr>
          <p:cNvPr id="1026" name="Picture 2" descr="C:\Users\Acer\Desktop\compu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348880"/>
            <a:ext cx="1872208" cy="1783056"/>
          </a:xfrm>
          <a:prstGeom prst="rect">
            <a:avLst/>
          </a:prstGeom>
          <a:noFill/>
        </p:spPr>
      </p:pic>
      <p:sp>
        <p:nvSpPr>
          <p:cNvPr id="32" name="Right Arrow 31"/>
          <p:cNvSpPr/>
          <p:nvPr/>
        </p:nvSpPr>
        <p:spPr>
          <a:xfrm rot="19958302">
            <a:off x="1895510" y="2700994"/>
            <a:ext cx="1875998" cy="11929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Right Arrow 33"/>
          <p:cNvSpPr/>
          <p:nvPr/>
        </p:nvSpPr>
        <p:spPr>
          <a:xfrm>
            <a:off x="2074408" y="3358765"/>
            <a:ext cx="1796215" cy="140469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4" name="Flowchart: Connector 43"/>
          <p:cNvSpPr/>
          <p:nvPr/>
        </p:nvSpPr>
        <p:spPr>
          <a:xfrm>
            <a:off x="6804248" y="2357430"/>
            <a:ext cx="2125470" cy="9995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PHARMACY</a:t>
            </a:r>
            <a:endParaRPr lang="en-IN" sz="1600" b="1" dirty="0"/>
          </a:p>
        </p:txBody>
      </p:sp>
      <p:sp>
        <p:nvSpPr>
          <p:cNvPr id="55" name="TextBox 54"/>
          <p:cNvSpPr txBox="1"/>
          <p:nvPr/>
        </p:nvSpPr>
        <p:spPr>
          <a:xfrm rot="20251553">
            <a:off x="3262669" y="4902992"/>
            <a:ext cx="21666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CAN DIRECTLY VISIT </a:t>
            </a:r>
            <a:endParaRPr lang="en-IN" sz="1400" dirty="0"/>
          </a:p>
        </p:txBody>
      </p:sp>
      <p:sp>
        <p:nvSpPr>
          <p:cNvPr id="107" name="Right Arrow 106"/>
          <p:cNvSpPr/>
          <p:nvPr/>
        </p:nvSpPr>
        <p:spPr>
          <a:xfrm rot="340667">
            <a:off x="1913513" y="3993358"/>
            <a:ext cx="5155100" cy="14871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8" name="Title 48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SYSTEM WORK FLOW</a:t>
            </a:r>
            <a:endParaRPr lang="en-IN" sz="2400" b="1" dirty="0"/>
          </a:p>
        </p:txBody>
      </p:sp>
      <p:sp>
        <p:nvSpPr>
          <p:cNvPr id="23" name="Right Arrow 22"/>
          <p:cNvSpPr/>
          <p:nvPr/>
        </p:nvSpPr>
        <p:spPr>
          <a:xfrm rot="884017">
            <a:off x="5825360" y="2428738"/>
            <a:ext cx="1141055" cy="143135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ight Arrow 23"/>
          <p:cNvSpPr/>
          <p:nvPr/>
        </p:nvSpPr>
        <p:spPr>
          <a:xfrm rot="2503165" flipV="1">
            <a:off x="5373667" y="3112904"/>
            <a:ext cx="2026396" cy="167068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Right Arrow 26"/>
          <p:cNvSpPr/>
          <p:nvPr/>
        </p:nvSpPr>
        <p:spPr>
          <a:xfrm rot="19948164">
            <a:off x="2125792" y="4482742"/>
            <a:ext cx="5466399" cy="118304"/>
          </a:xfrm>
          <a:prstGeom prst="rightArrow">
            <a:avLst/>
          </a:prstGeom>
          <a:solidFill>
            <a:schemeClr val="accent3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Right Arrow 28"/>
          <p:cNvSpPr/>
          <p:nvPr/>
        </p:nvSpPr>
        <p:spPr>
          <a:xfrm rot="1549960">
            <a:off x="5776747" y="3775379"/>
            <a:ext cx="1352825" cy="139081"/>
          </a:xfrm>
          <a:prstGeom prst="rightArrow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Right Arrow 29"/>
          <p:cNvSpPr/>
          <p:nvPr/>
        </p:nvSpPr>
        <p:spPr>
          <a:xfrm rot="20069431">
            <a:off x="5757672" y="3170295"/>
            <a:ext cx="1210247" cy="95326"/>
          </a:xfrm>
          <a:prstGeom prst="rightArrow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Right Arrow 30"/>
          <p:cNvSpPr/>
          <p:nvPr/>
        </p:nvSpPr>
        <p:spPr>
          <a:xfrm rot="20359985">
            <a:off x="2350305" y="4998652"/>
            <a:ext cx="4767449" cy="112963"/>
          </a:xfrm>
          <a:prstGeom prst="rightArrow">
            <a:avLst/>
          </a:prstGeom>
          <a:solidFill>
            <a:schemeClr val="accent3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Rounded Rectangle 32"/>
          <p:cNvSpPr/>
          <p:nvPr/>
        </p:nvSpPr>
        <p:spPr>
          <a:xfrm>
            <a:off x="7092280" y="5517232"/>
            <a:ext cx="158417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LAB STORE HOUSE</a:t>
            </a:r>
            <a:endParaRPr lang="en-IN" dirty="0"/>
          </a:p>
        </p:txBody>
      </p:sp>
      <p:sp>
        <p:nvSpPr>
          <p:cNvPr id="39" name="TextBox 38"/>
          <p:cNvSpPr txBox="1"/>
          <p:nvPr/>
        </p:nvSpPr>
        <p:spPr>
          <a:xfrm>
            <a:off x="6588225" y="4922004"/>
            <a:ext cx="1152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MAINTAIN KIT</a:t>
            </a:r>
            <a:endParaRPr lang="en-IN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7668344" y="4869160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USED KIT</a:t>
            </a:r>
            <a:endParaRPr lang="en-IN" sz="14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7740352" y="4725144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owchart: Connector 46"/>
          <p:cNvSpPr/>
          <p:nvPr/>
        </p:nvSpPr>
        <p:spPr>
          <a:xfrm>
            <a:off x="6876256" y="1340768"/>
            <a:ext cx="2053462" cy="94522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MINOR   OT </a:t>
            </a:r>
            <a:endParaRPr lang="en-IN" sz="1400" b="1" dirty="0"/>
          </a:p>
        </p:txBody>
      </p:sp>
      <p:sp>
        <p:nvSpPr>
          <p:cNvPr id="48" name="Right Arrow 47"/>
          <p:cNvSpPr/>
          <p:nvPr/>
        </p:nvSpPr>
        <p:spPr>
          <a:xfrm rot="20656298">
            <a:off x="5780436" y="1879367"/>
            <a:ext cx="1080120" cy="119589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8" name="Rounded Rectangle 57"/>
          <p:cNvSpPr/>
          <p:nvPr/>
        </p:nvSpPr>
        <p:spPr>
          <a:xfrm>
            <a:off x="4000496" y="5517232"/>
            <a:ext cx="285752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HUMAN RESOURCE MANAGEMENT</a:t>
            </a:r>
            <a:endParaRPr lang="en-IN" dirty="0"/>
          </a:p>
        </p:txBody>
      </p:sp>
      <p:sp>
        <p:nvSpPr>
          <p:cNvPr id="28" name="Right Arrow 27"/>
          <p:cNvSpPr/>
          <p:nvPr/>
        </p:nvSpPr>
        <p:spPr>
          <a:xfrm rot="5400000">
            <a:off x="4670596" y="2884657"/>
            <a:ext cx="214313" cy="15999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8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KEY FEATURES</a:t>
            </a:r>
            <a:endParaRPr lang="en-IN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412776"/>
            <a:ext cx="86409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MULTI USERS AND USER RESTRICTIONS.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PATIENT DETAILS WILL AUTOMATICALLY MOVE FROM ONE MODULE TO ANOTHER. e.g.-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REG        INDOOR PT.        LAB        PHARMACY        ACCOUNTS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INDOOR PATIENT BILL WILL INCLUDE SEREVICE CHARGES, SEAT  CHARGE, DOCTOR CHARGE, LAB CHARGE AND PHARMACY BILL etc...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NO PATIENT CAN GET DISCHARGE WITHOUT CLEARANCE OF ALL BILLS.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STOCK MANAGEMENT FOR PHARMACY AND LAB </a:t>
            </a:r>
            <a:r>
              <a:rPr lang="en-US" smtClean="0"/>
              <a:t>ACCESSORIES(OT ACCESSORIES, </a:t>
            </a:r>
            <a:r>
              <a:rPr lang="en-US" dirty="0" smtClean="0"/>
              <a:t>HIV KIT,MALARIA KIT  etc…)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USER RESTRICTION LIKE EDIT, UPDATE, DELETE CAN BE TRACKED BY OUR SYSTEM.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OUR SYSTEM CAN KEEP RECORDS OF EACH AND EVERY CLICK BY YOUR USERS.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ONE MONTH SPOT TRAINING WILL BE CONDUCTED BY OUR EXPERT SOFTWARE DEVELOPERS . AT THE SAME TIME YOU CAN CHANGE AND UPGRADE YOUR SYSTEM.</a:t>
            </a:r>
          </a:p>
          <a:p>
            <a:pPr>
              <a:buFont typeface="Arial" pitchFamily="34" charset="0"/>
              <a:buChar char="•"/>
            </a:pPr>
            <a:endParaRPr lang="en-IN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15816" y="2420888"/>
            <a:ext cx="432048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851920" y="2420888"/>
            <a:ext cx="432048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796136" y="2420888"/>
            <a:ext cx="432048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971600" y="2420888"/>
            <a:ext cx="432048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8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OUTDOOR PATIENT</a:t>
            </a:r>
            <a:endParaRPr lang="en-IN" sz="2400" b="1" dirty="0"/>
          </a:p>
        </p:txBody>
      </p:sp>
      <p:sp>
        <p:nvSpPr>
          <p:cNvPr id="4" name="Title 48"/>
          <p:cNvSpPr txBox="1">
            <a:spLocks/>
          </p:cNvSpPr>
          <p:nvPr/>
        </p:nvSpPr>
        <p:spPr>
          <a:xfrm>
            <a:off x="251520" y="1412776"/>
            <a:ext cx="15841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OPD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844825"/>
            <a:ext cx="85689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u="sng" dirty="0" smtClean="0"/>
              <a:t>INPUT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PATIENT REGISTRATION.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CONSULTANT ASSIGN.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WE CAN SEND THE PATIENT TO LAB.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WE CAN REFER PATIENTS TO INDOOR PATIENT MODULE.</a:t>
            </a:r>
          </a:p>
          <a:p>
            <a:pPr>
              <a:buFont typeface="Arial" pitchFamily="34" charset="0"/>
              <a:buChar char="•"/>
            </a:pPr>
            <a:r>
              <a:rPr lang="en-US" b="1" u="sng" dirty="0" smtClean="0"/>
              <a:t>OUTPUT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WE CAN CALCULATE DAY WISE  OPD COLLECTION  OF THE HOSPITAL.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WE CAN CALCULATE DAY WISE COLLECTION  OF THE DOCTORS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IN" dirty="0" smtClean="0"/>
          </a:p>
          <a:p>
            <a:pPr>
              <a:buFont typeface="Arial" pitchFamily="34" charset="0"/>
              <a:buChar char="•"/>
            </a:pPr>
            <a:endParaRPr lang="en-IN" dirty="0"/>
          </a:p>
        </p:txBody>
      </p:sp>
      <p:sp>
        <p:nvSpPr>
          <p:cNvPr id="6" name="Title 48"/>
          <p:cNvSpPr txBox="1">
            <a:spLocks/>
          </p:cNvSpPr>
          <p:nvPr/>
        </p:nvSpPr>
        <p:spPr>
          <a:xfrm>
            <a:off x="251520" y="3861048"/>
            <a:ext cx="1944216" cy="397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/>
              <a:t>MINOR OT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293096"/>
            <a:ext cx="856895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u="sng" dirty="0" smtClean="0"/>
              <a:t>INPUT 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OT REGISTRATION.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SURGEON ASSIGN.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WE CAN SEND THE PATIENT TO LAB.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WE CAN REFER PATIENTS TO INDOOR PATIENT MODULE.</a:t>
            </a:r>
            <a:endParaRPr lang="en-IN" sz="1400" dirty="0" smtClean="0"/>
          </a:p>
          <a:p>
            <a:pPr>
              <a:buFont typeface="Arial" pitchFamily="34" charset="0"/>
              <a:buChar char="•"/>
            </a:pPr>
            <a:r>
              <a:rPr lang="en-US" b="1" u="sng" dirty="0" smtClean="0"/>
              <a:t>OUTPUT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WE CAN CALCULATE OT RENT.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WE CAN CALCULATE  DOCTOR CHARGES.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WE CAN CALCULATE REFERRED DOCTOR COMMISSION.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8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INDOOR PATIENT</a:t>
            </a:r>
            <a:endParaRPr lang="en-IN" sz="2400" b="1" dirty="0"/>
          </a:p>
        </p:txBody>
      </p:sp>
      <p:sp>
        <p:nvSpPr>
          <p:cNvPr id="4" name="Title 48"/>
          <p:cNvSpPr txBox="1">
            <a:spLocks/>
          </p:cNvSpPr>
          <p:nvPr/>
        </p:nvSpPr>
        <p:spPr>
          <a:xfrm>
            <a:off x="251520" y="1412776"/>
            <a:ext cx="15841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/>
              <a:t>INPUT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2005604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IN" dirty="0" smtClean="0"/>
          </a:p>
          <a:p>
            <a:pPr>
              <a:buFont typeface="Arial" pitchFamily="34" charset="0"/>
              <a:buChar char="•"/>
            </a:pP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2071678"/>
            <a:ext cx="85725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BED/CABIN ASSIGN.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SERVICE ASSIGN.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IN-CHARGE ASSIGN(DOCTOR).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BED TRANSFER.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INDOOR PATIENT CAN BE SENT TO LAB.</a:t>
            </a:r>
            <a:endParaRPr lang="en-US" sz="1400" dirty="0"/>
          </a:p>
        </p:txBody>
      </p:sp>
      <p:sp>
        <p:nvSpPr>
          <p:cNvPr id="8" name="Title 48"/>
          <p:cNvSpPr txBox="1">
            <a:spLocks/>
          </p:cNvSpPr>
          <p:nvPr/>
        </p:nvSpPr>
        <p:spPr>
          <a:xfrm>
            <a:off x="285720" y="3782770"/>
            <a:ext cx="15841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/>
              <a:t>OUTPUT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4371811"/>
            <a:ext cx="8572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PATIENT WISE BED/CABIN CALCULATION.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PATIENT WISE SERVICE CHARGE CALCULATION.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PATIENT DAY WISE TREATMENT DETAILS.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WE CAN VIEW BED/CABIN STATUS.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8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LABORATORY</a:t>
            </a:r>
            <a:endParaRPr lang="en-IN" sz="2400" b="1" dirty="0"/>
          </a:p>
        </p:txBody>
      </p:sp>
      <p:sp>
        <p:nvSpPr>
          <p:cNvPr id="5" name="Title 48"/>
          <p:cNvSpPr txBox="1">
            <a:spLocks/>
          </p:cNvSpPr>
          <p:nvPr/>
        </p:nvSpPr>
        <p:spPr>
          <a:xfrm>
            <a:off x="251520" y="1412776"/>
            <a:ext cx="15841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/>
              <a:t>INPUT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2071678"/>
            <a:ext cx="857256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TEST ASSIGN TO INDOOR /OUTDOOR PATIENT.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TEST COST /NORMAL VALUE CAN BE CHANGED.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REFERRED DOCTOR ASSIGN.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COLLECTION CENTRE ASSIGN.</a:t>
            </a:r>
          </a:p>
          <a:p>
            <a:r>
              <a:rPr lang="en-US" sz="1200" b="1" dirty="0" smtClean="0">
                <a:solidFill>
                  <a:srgbClr val="FF0000"/>
                </a:solidFill>
              </a:rPr>
              <a:t>(More than 1000 test normal values are present in our system including pathology, radiology, cardiology.)</a:t>
            </a:r>
          </a:p>
          <a:p>
            <a:endParaRPr lang="en-US" sz="1400" dirty="0"/>
          </a:p>
        </p:txBody>
      </p:sp>
      <p:sp>
        <p:nvSpPr>
          <p:cNvPr id="7" name="Title 48"/>
          <p:cNvSpPr txBox="1">
            <a:spLocks/>
          </p:cNvSpPr>
          <p:nvPr/>
        </p:nvSpPr>
        <p:spPr>
          <a:xfrm>
            <a:off x="285720" y="3782770"/>
            <a:ext cx="15841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/>
              <a:t>OUTPUT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4474027"/>
            <a:ext cx="85725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TEST REPORT PRINTING.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REFERRED DOCTOR  COMMISSION CALCULATION.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COLLECTION CENTRE  COMMISSION  CALCULATION.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DAY/MONTH WISE LAB COLLECTION DETAILS.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DEPT. WISE COLLECTION DETAILS.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DEPT. WISE TEST DONE DETAILS.</a:t>
            </a:r>
          </a:p>
          <a:p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8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PHARMACY</a:t>
            </a:r>
            <a:endParaRPr lang="en-IN" sz="2400" b="1" dirty="0"/>
          </a:p>
        </p:txBody>
      </p:sp>
      <p:sp>
        <p:nvSpPr>
          <p:cNvPr id="4" name="Title 48"/>
          <p:cNvSpPr txBox="1">
            <a:spLocks/>
          </p:cNvSpPr>
          <p:nvPr/>
        </p:nvSpPr>
        <p:spPr>
          <a:xfrm>
            <a:off x="285720" y="1428736"/>
            <a:ext cx="15841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/>
              <a:t>INPUT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2000240"/>
            <a:ext cx="87154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1400" dirty="0" smtClean="0"/>
              <a:t>ADD MEDICINE.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DESIGN CASH MEMO.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GIVE MEDICINE TO INDOOR CUSTOMERS.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STOCK REMAINDER.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VOUCHER ENTRY.</a:t>
            </a:r>
          </a:p>
          <a:p>
            <a:endParaRPr lang="en-US" sz="1400" dirty="0"/>
          </a:p>
        </p:txBody>
      </p:sp>
      <p:sp>
        <p:nvSpPr>
          <p:cNvPr id="7" name="Title 48"/>
          <p:cNvSpPr txBox="1">
            <a:spLocks/>
          </p:cNvSpPr>
          <p:nvPr/>
        </p:nvSpPr>
        <p:spPr>
          <a:xfrm>
            <a:off x="285720" y="3354142"/>
            <a:ext cx="15841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/>
              <a:t>OUTPUT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3984973"/>
            <a:ext cx="87154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1400" dirty="0" smtClean="0"/>
              <a:t>STOCK REPORT.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DAILY SALES  REPORT.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DAILY PURCHASE REPORT.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SALE DETAILS SEPARATE FOR INDOOR AND OUTDOOR PATIENTS.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CREDIT AND DEBIT  REPORT FOR BOTH DISTRIBUTOR AND CUSTOMER.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MEDICINE EXPIRY DETAILS REPORT.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MINIMUM SHORTAGE STOCK REPORT.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PURCHASER ACCOUNT MANAGEMENT.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CASH BOOK MANAGEMENT.</a:t>
            </a:r>
          </a:p>
          <a:p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8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STORE MANAGEMENT</a:t>
            </a:r>
            <a:endParaRPr lang="en-IN" sz="2400" b="1" dirty="0"/>
          </a:p>
        </p:txBody>
      </p:sp>
      <p:sp>
        <p:nvSpPr>
          <p:cNvPr id="4" name="Title 48"/>
          <p:cNvSpPr txBox="1">
            <a:spLocks/>
          </p:cNvSpPr>
          <p:nvPr/>
        </p:nvSpPr>
        <p:spPr>
          <a:xfrm>
            <a:off x="285720" y="1428736"/>
            <a:ext cx="15841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/>
              <a:t>INPUT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48"/>
          <p:cNvSpPr txBox="1">
            <a:spLocks/>
          </p:cNvSpPr>
          <p:nvPr/>
        </p:nvSpPr>
        <p:spPr>
          <a:xfrm>
            <a:off x="285720" y="3354142"/>
            <a:ext cx="15841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/>
              <a:t>OUTPUT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928802"/>
            <a:ext cx="871543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1400" dirty="0" smtClean="0"/>
              <a:t>ADD ITEMS(</a:t>
            </a:r>
            <a:r>
              <a:rPr lang="en-US" sz="1100" b="1" dirty="0" smtClean="0"/>
              <a:t>ALL ACCESSORY AND LAB KIT</a:t>
            </a:r>
            <a:r>
              <a:rPr lang="en-US" sz="1400" dirty="0" smtClean="0"/>
              <a:t>).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ITEM UTILIZATION ENTRY.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STOCK REMAINDER.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VOUCHER ENTRY.</a:t>
            </a:r>
          </a:p>
          <a:p>
            <a:r>
              <a:rPr lang="en-US" sz="1400" dirty="0" smtClean="0"/>
              <a:t>  </a:t>
            </a:r>
          </a:p>
          <a:p>
            <a:pPr>
              <a:buFont typeface="Arial" pitchFamily="34" charset="0"/>
              <a:buChar char="•"/>
            </a:pPr>
            <a:endParaRPr lang="en-US" sz="1400" dirty="0" smtClean="0"/>
          </a:p>
          <a:p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3929066"/>
            <a:ext cx="871543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1400" dirty="0" smtClean="0"/>
              <a:t>STOCK REPORT.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STOCK MANAGEMENT OF ALL ACCESSORIES OF HOSPITAL INCLUDING LAB  EQUIPMENTS AND KIT.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UTILIZATION REPORT.(TEST WISE UTILIZATION OF KIT).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PURCHASE REPORT.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EXPIRY ALERT.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PURCHASER ACCOUNT DETAILS.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  </a:t>
            </a:r>
          </a:p>
          <a:p>
            <a:endParaRPr lang="en-US" sz="1400" dirty="0" smtClean="0"/>
          </a:p>
          <a:p>
            <a:pPr>
              <a:buFont typeface="Arial" pitchFamily="34" charset="0"/>
              <a:buChar char="•"/>
            </a:pPr>
            <a:endParaRPr lang="en-US" sz="1400" dirty="0" smtClean="0"/>
          </a:p>
          <a:p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383</TotalTime>
  <Words>744</Words>
  <Application>Microsoft Office PowerPoint</Application>
  <PresentationFormat>On-screen Show (4:3)</PresentationFormat>
  <Paragraphs>169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  HOSPITAL  1st (A Hospital Management System)</vt:lpstr>
      <vt:lpstr>HOSPITAL MANAGEMENT SYSTEM</vt:lpstr>
      <vt:lpstr>SYSTEM WORK FLOW</vt:lpstr>
      <vt:lpstr>KEY FEATURES</vt:lpstr>
      <vt:lpstr>OUTDOOR PATIENT</vt:lpstr>
      <vt:lpstr>INDOOR PATIENT</vt:lpstr>
      <vt:lpstr>LABORATORY</vt:lpstr>
      <vt:lpstr>PHARMACY</vt:lpstr>
      <vt:lpstr>STORE MANAGEMENT</vt:lpstr>
      <vt:lpstr>HUMAN RESOURCE MANAGEMENT</vt:lpstr>
      <vt:lpstr>Slide 11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MY PC</cp:lastModifiedBy>
  <cp:revision>48</cp:revision>
  <dcterms:created xsi:type="dcterms:W3CDTF">2013-08-29T06:05:34Z</dcterms:created>
  <dcterms:modified xsi:type="dcterms:W3CDTF">2013-09-01T07:14:14Z</dcterms:modified>
</cp:coreProperties>
</file>